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7" r:id="rId3"/>
    <p:sldId id="258" r:id="rId4"/>
    <p:sldId id="260" r:id="rId5"/>
    <p:sldId id="262" r:id="rId6"/>
    <p:sldId id="261" r:id="rId7"/>
    <p:sldId id="259" r:id="rId8"/>
    <p:sldId id="263" r:id="rId9"/>
    <p:sldId id="264" r:id="rId10"/>
    <p:sldId id="265"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5" d="100"/>
          <a:sy n="45" d="100"/>
        </p:scale>
        <p:origin x="-1068"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34CA91-34B0-4E5F-8BBE-2F3CA87A8E2E}" type="datetimeFigureOut">
              <a:rPr lang="en-CA" smtClean="0"/>
              <a:t>21/08/2012</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672938A-4732-4D20-9D48-40FC443EBBA9}" type="slidenum">
              <a:rPr lang="en-CA" smtClean="0"/>
              <a:t>‹#›</a:t>
            </a:fld>
            <a:endParaRPr lang="en-CA"/>
          </a:p>
        </p:txBody>
      </p:sp>
    </p:spTree>
    <p:extLst>
      <p:ext uri="{BB962C8B-B14F-4D97-AF65-F5344CB8AC3E}">
        <p14:creationId xmlns:p14="http://schemas.microsoft.com/office/powerpoint/2010/main" val="7825633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F672938A-4732-4D20-9D48-40FC443EBBA9}" type="slidenum">
              <a:rPr lang="en-CA" smtClean="0"/>
              <a:t>1</a:t>
            </a:fld>
            <a:endParaRPr lang="en-CA"/>
          </a:p>
        </p:txBody>
      </p:sp>
    </p:spTree>
    <p:extLst>
      <p:ext uri="{BB962C8B-B14F-4D97-AF65-F5344CB8AC3E}">
        <p14:creationId xmlns:p14="http://schemas.microsoft.com/office/powerpoint/2010/main" val="10261370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-school has been regarded both nationally and internally</a:t>
            </a:r>
            <a:r>
              <a:rPr lang="en-CA" baseline="0" dirty="0" smtClean="0"/>
              <a:t> as an important environment for promoting the psychological wellness and resilience of children and youth.</a:t>
            </a:r>
          </a:p>
          <a:p>
            <a:r>
              <a:rPr lang="en-CA" baseline="0" dirty="0" smtClean="0"/>
              <a:t>-Children and youth spend more than 6 hours per day in school</a:t>
            </a:r>
            <a:endParaRPr lang="en-CA" dirty="0"/>
          </a:p>
        </p:txBody>
      </p:sp>
      <p:sp>
        <p:nvSpPr>
          <p:cNvPr id="4" name="Slide Number Placeholder 3"/>
          <p:cNvSpPr>
            <a:spLocks noGrp="1"/>
          </p:cNvSpPr>
          <p:nvPr>
            <p:ph type="sldNum" sz="quarter" idx="10"/>
          </p:nvPr>
        </p:nvSpPr>
        <p:spPr/>
        <p:txBody>
          <a:bodyPr/>
          <a:lstStyle/>
          <a:p>
            <a:fld id="{F672938A-4732-4D20-9D48-40FC443EBBA9}" type="slidenum">
              <a:rPr lang="en-CA" smtClean="0"/>
              <a:t>8</a:t>
            </a:fld>
            <a:endParaRPr lang="en-CA"/>
          </a:p>
        </p:txBody>
      </p:sp>
    </p:spTree>
    <p:extLst>
      <p:ext uri="{BB962C8B-B14F-4D97-AF65-F5344CB8AC3E}">
        <p14:creationId xmlns:p14="http://schemas.microsoft.com/office/powerpoint/2010/main" val="10988557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Partnerships and services are an essential aspect of the facilitation of a comprehensive</a:t>
            </a:r>
            <a:r>
              <a:rPr lang="en-CA" baseline="0" dirty="0" smtClean="0"/>
              <a:t> school health approach.  When connections are established between a school, its students’ families and surrounding community organizations, supportive working relationships are formed, enabling health, education and other sectors to work together to advance school health.</a:t>
            </a:r>
            <a:endParaRPr lang="en-CA" dirty="0"/>
          </a:p>
        </p:txBody>
      </p:sp>
      <p:sp>
        <p:nvSpPr>
          <p:cNvPr id="4" name="Slide Number Placeholder 3"/>
          <p:cNvSpPr>
            <a:spLocks noGrp="1"/>
          </p:cNvSpPr>
          <p:nvPr>
            <p:ph type="sldNum" sz="quarter" idx="10"/>
          </p:nvPr>
        </p:nvSpPr>
        <p:spPr/>
        <p:txBody>
          <a:bodyPr/>
          <a:lstStyle/>
          <a:p>
            <a:fld id="{F672938A-4732-4D20-9D48-40FC443EBBA9}" type="slidenum">
              <a:rPr lang="en-CA" smtClean="0"/>
              <a:t>9</a:t>
            </a:fld>
            <a:endParaRPr lang="en-CA"/>
          </a:p>
        </p:txBody>
      </p:sp>
    </p:spTree>
    <p:extLst>
      <p:ext uri="{BB962C8B-B14F-4D97-AF65-F5344CB8AC3E}">
        <p14:creationId xmlns:p14="http://schemas.microsoft.com/office/powerpoint/2010/main" val="28924030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F672938A-4732-4D20-9D48-40FC443EBBA9}" type="slidenum">
              <a:rPr lang="en-CA" smtClean="0"/>
              <a:t>10</a:t>
            </a:fld>
            <a:endParaRPr lang="en-CA"/>
          </a:p>
        </p:txBody>
      </p:sp>
    </p:spTree>
    <p:extLst>
      <p:ext uri="{BB962C8B-B14F-4D97-AF65-F5344CB8AC3E}">
        <p14:creationId xmlns:p14="http://schemas.microsoft.com/office/powerpoint/2010/main" val="191104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AE3599E7-3137-4EA6-8C9B-CE407B7FC403}" type="datetimeFigureOut">
              <a:rPr lang="en-CA" smtClean="0"/>
              <a:t>21/08/2012</a:t>
            </a:fld>
            <a:endParaRPr lang="en-C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C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48693789-F204-4611-B339-42BDAB066793}" type="slidenum">
              <a:rPr lang="en-CA" smtClean="0"/>
              <a:t>‹#›</a:t>
            </a:fld>
            <a:endParaRPr lang="en-C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3599E7-3137-4EA6-8C9B-CE407B7FC403}" type="datetimeFigureOut">
              <a:rPr lang="en-CA" smtClean="0"/>
              <a:t>21/08/2012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8693789-F204-4611-B339-42BDAB066793}"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E3599E7-3137-4EA6-8C9B-CE407B7FC403}" type="datetimeFigureOut">
              <a:rPr lang="en-CA" smtClean="0"/>
              <a:t>21/08/2012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8693789-F204-4611-B339-42BDAB066793}"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E3599E7-3137-4EA6-8C9B-CE407B7FC403}" type="datetimeFigureOut">
              <a:rPr lang="en-CA" smtClean="0"/>
              <a:t>21/08/2012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8693789-F204-4611-B339-42BDAB066793}"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E3599E7-3137-4EA6-8C9B-CE407B7FC403}" type="datetimeFigureOut">
              <a:rPr lang="en-CA" smtClean="0"/>
              <a:t>21/08/2012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48693789-F204-4611-B339-42BDAB066793}" type="slidenum">
              <a:rPr lang="en-CA" smtClean="0"/>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AE3599E7-3137-4EA6-8C9B-CE407B7FC403}" type="datetimeFigureOut">
              <a:rPr lang="en-CA" smtClean="0"/>
              <a:t>21/08/2012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48693789-F204-4611-B339-42BDAB066793}" type="slidenum">
              <a:rPr lang="en-CA" smtClean="0"/>
              <a:t>‹#›</a:t>
            </a:fld>
            <a:endParaRPr lang="en-CA"/>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E3599E7-3137-4EA6-8C9B-CE407B7FC403}" type="datetimeFigureOut">
              <a:rPr lang="en-CA" smtClean="0"/>
              <a:t>21/08/2012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48693789-F204-4611-B339-42BDAB066793}"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E3599E7-3137-4EA6-8C9B-CE407B7FC403}" type="datetimeFigureOut">
              <a:rPr lang="en-CA" smtClean="0"/>
              <a:t>21/08/2012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48693789-F204-4611-B339-42BDAB066793}"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3599E7-3137-4EA6-8C9B-CE407B7FC403}" type="datetimeFigureOut">
              <a:rPr lang="en-CA" smtClean="0"/>
              <a:t>21/08/2012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48693789-F204-4611-B339-42BDAB066793}"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E3599E7-3137-4EA6-8C9B-CE407B7FC403}" type="datetimeFigureOut">
              <a:rPr lang="en-CA" smtClean="0"/>
              <a:t>21/08/2012</a:t>
            </a:fld>
            <a:endParaRPr lang="en-CA"/>
          </a:p>
        </p:txBody>
      </p:sp>
      <p:sp>
        <p:nvSpPr>
          <p:cNvPr id="7" name="Slide Number Placeholder 6"/>
          <p:cNvSpPr>
            <a:spLocks noGrp="1"/>
          </p:cNvSpPr>
          <p:nvPr>
            <p:ph type="sldNum" sz="quarter" idx="12"/>
          </p:nvPr>
        </p:nvSpPr>
        <p:spPr/>
        <p:txBody>
          <a:bodyPr/>
          <a:lstStyle/>
          <a:p>
            <a:fld id="{48693789-F204-4611-B339-42BDAB066793}" type="slidenum">
              <a:rPr lang="en-CA" smtClean="0"/>
              <a:t>‹#›</a:t>
            </a:fld>
            <a:endParaRPr lang="en-C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C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E3599E7-3137-4EA6-8C9B-CE407B7FC403}" type="datetimeFigureOut">
              <a:rPr lang="en-CA" smtClean="0"/>
              <a:t>21/08/2012</a:t>
            </a:fld>
            <a:endParaRPr lang="en-C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CA"/>
          </a:p>
        </p:txBody>
      </p:sp>
      <p:sp>
        <p:nvSpPr>
          <p:cNvPr id="7" name="Slide Number Placeholder 6"/>
          <p:cNvSpPr>
            <a:spLocks noGrp="1"/>
          </p:cNvSpPr>
          <p:nvPr>
            <p:ph type="sldNum" sz="quarter" idx="12"/>
          </p:nvPr>
        </p:nvSpPr>
        <p:spPr/>
        <p:txBody>
          <a:bodyPr/>
          <a:lstStyle/>
          <a:p>
            <a:fld id="{48693789-F204-4611-B339-42BDAB066793}" type="slidenum">
              <a:rPr lang="en-CA" smtClean="0"/>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AE3599E7-3137-4EA6-8C9B-CE407B7FC403}" type="datetimeFigureOut">
              <a:rPr lang="en-CA" smtClean="0"/>
              <a:t>21/08/2012</a:t>
            </a:fld>
            <a:endParaRPr lang="en-C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C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48693789-F204-4611-B339-42BDAB066793}"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64704"/>
            <a:ext cx="7024744" cy="1728192"/>
          </a:xfrm>
        </p:spPr>
        <p:txBody>
          <a:bodyPr>
            <a:noAutofit/>
          </a:bodyPr>
          <a:lstStyle/>
          <a:p>
            <a:pPr algn="ctr"/>
            <a:r>
              <a:rPr lang="en-CA" sz="4800" b="1" dirty="0" smtClean="0"/>
              <a:t>PSD’s Youth Resiliency Initiative</a:t>
            </a:r>
            <a:endParaRPr lang="en-CA" sz="4800" b="1" dirty="0"/>
          </a:p>
        </p:txBody>
      </p:sp>
      <p:sp>
        <p:nvSpPr>
          <p:cNvPr id="3" name="Subtitle 2"/>
          <p:cNvSpPr>
            <a:spLocks noGrp="1"/>
          </p:cNvSpPr>
          <p:nvPr>
            <p:ph idx="1"/>
          </p:nvPr>
        </p:nvSpPr>
        <p:spPr>
          <a:xfrm>
            <a:off x="1115616" y="2924944"/>
            <a:ext cx="6777317" cy="3528392"/>
          </a:xfrm>
        </p:spPr>
        <p:txBody>
          <a:bodyPr>
            <a:noAutofit/>
          </a:bodyPr>
          <a:lstStyle/>
          <a:p>
            <a:pPr marL="68580" indent="0" algn="ctr">
              <a:buNone/>
            </a:pPr>
            <a:r>
              <a:rPr lang="en-CA" sz="3600" b="1" dirty="0" smtClean="0"/>
              <a:t>Developing a Comprehensive School Health Program to Support all Students</a:t>
            </a:r>
            <a:endParaRPr lang="en-CA" sz="3600" b="1" dirty="0"/>
          </a:p>
        </p:txBody>
      </p:sp>
    </p:spTree>
    <p:extLst>
      <p:ext uri="{BB962C8B-B14F-4D97-AF65-F5344CB8AC3E}">
        <p14:creationId xmlns:p14="http://schemas.microsoft.com/office/powerpoint/2010/main" val="4621662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1027664"/>
            <a:ext cx="7024744" cy="2977400"/>
          </a:xfrm>
        </p:spPr>
        <p:txBody>
          <a:bodyPr>
            <a:normAutofit/>
          </a:bodyPr>
          <a:lstStyle/>
          <a:p>
            <a:pPr algn="ctr"/>
            <a:r>
              <a:rPr lang="en-CA" sz="7200" b="1" dirty="0" smtClean="0"/>
              <a:t>Together we are stronger!</a:t>
            </a:r>
            <a:endParaRPr lang="en-CA" sz="7200" b="1" dirty="0"/>
          </a:p>
        </p:txBody>
      </p:sp>
    </p:spTree>
    <p:extLst>
      <p:ext uri="{BB962C8B-B14F-4D97-AF65-F5344CB8AC3E}">
        <p14:creationId xmlns:p14="http://schemas.microsoft.com/office/powerpoint/2010/main" val="29005807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b="1" dirty="0" smtClean="0"/>
              <a:t/>
            </a:r>
            <a:br>
              <a:rPr lang="en-CA" b="1" dirty="0" smtClean="0"/>
            </a:br>
            <a:r>
              <a:rPr lang="en-CA" b="1" dirty="0"/>
              <a:t/>
            </a:r>
            <a:br>
              <a:rPr lang="en-CA" b="1" dirty="0"/>
            </a:br>
            <a:r>
              <a:rPr lang="en-CA" b="1" dirty="0" smtClean="0"/>
              <a:t>Outcome:</a:t>
            </a:r>
            <a:r>
              <a:rPr lang="en-CA" dirty="0" smtClean="0"/>
              <a:t/>
            </a:r>
            <a:br>
              <a:rPr lang="en-CA" dirty="0" smtClean="0"/>
            </a:br>
            <a:endParaRPr lang="en-CA" dirty="0"/>
          </a:p>
        </p:txBody>
      </p:sp>
      <p:sp>
        <p:nvSpPr>
          <p:cNvPr id="3" name="Content Placeholder 2"/>
          <p:cNvSpPr>
            <a:spLocks noGrp="1"/>
          </p:cNvSpPr>
          <p:nvPr>
            <p:ph sz="quarter" idx="13"/>
          </p:nvPr>
        </p:nvSpPr>
        <p:spPr/>
        <p:txBody>
          <a:bodyPr>
            <a:normAutofit/>
          </a:bodyPr>
          <a:lstStyle/>
          <a:p>
            <a:pPr marL="68580" indent="0">
              <a:buNone/>
            </a:pPr>
            <a:r>
              <a:rPr lang="en-CA" sz="2800" b="1" dirty="0" smtClean="0"/>
              <a:t>To foster the development of resilient children, youth, and families within Parkland School Division</a:t>
            </a:r>
            <a:endParaRPr lang="en-CA" sz="2800" b="1" dirty="0"/>
          </a:p>
        </p:txBody>
      </p:sp>
      <p:pic>
        <p:nvPicPr>
          <p:cNvPr id="1026" name="Picture 2" descr="C:\Users\ekeane\AppData\Local\Microsoft\Windows\Temporary Internet Files\Content.IE5\0SCQ8VMK\MP900424390[1].jpg"/>
          <p:cNvPicPr>
            <a:picLocks noGrp="1" noChangeAspect="1" noChangeArrowheads="1"/>
          </p:cNvPicPr>
          <p:nvPr>
            <p:ph sz="quarter" idx="14"/>
          </p:nvPr>
        </p:nvPicPr>
        <p:blipFill>
          <a:blip r:embed="rId2" cstate="print">
            <a:extLst>
              <a:ext uri="{28A0092B-C50C-407E-A947-70E740481C1C}">
                <a14:useLocalDpi xmlns:a14="http://schemas.microsoft.com/office/drawing/2010/main" val="0"/>
              </a:ext>
            </a:extLst>
          </a:blip>
          <a:srcRect/>
          <a:stretch>
            <a:fillRect/>
          </a:stretch>
        </p:blipFill>
        <p:spPr bwMode="auto">
          <a:xfrm>
            <a:off x="4645025" y="2331728"/>
            <a:ext cx="3419475" cy="345660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120748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Strategy:</a:t>
            </a:r>
            <a:endParaRPr lang="en-CA" b="1" dirty="0"/>
          </a:p>
        </p:txBody>
      </p:sp>
      <p:sp>
        <p:nvSpPr>
          <p:cNvPr id="3" name="Content Placeholder 2"/>
          <p:cNvSpPr>
            <a:spLocks noGrp="1"/>
          </p:cNvSpPr>
          <p:nvPr>
            <p:ph idx="1"/>
          </p:nvPr>
        </p:nvSpPr>
        <p:spPr/>
        <p:txBody>
          <a:bodyPr>
            <a:normAutofit/>
          </a:bodyPr>
          <a:lstStyle/>
          <a:p>
            <a:pPr marL="68580" indent="0">
              <a:buNone/>
            </a:pPr>
            <a:r>
              <a:rPr lang="en-CA" sz="2800" b="1" dirty="0" smtClean="0"/>
              <a:t>Work collaboratively with students, school stakeholders, local community and industry partners to create meaningful programs, activities, and relationships that support lifelong, community engaged, socially responsible citizens</a:t>
            </a:r>
            <a:endParaRPr lang="en-CA" sz="2800" b="1" dirty="0"/>
          </a:p>
        </p:txBody>
      </p:sp>
    </p:spTree>
    <p:extLst>
      <p:ext uri="{BB962C8B-B14F-4D97-AF65-F5344CB8AC3E}">
        <p14:creationId xmlns:p14="http://schemas.microsoft.com/office/powerpoint/2010/main" val="21789099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r>
              <a:rPr lang="en-CA" b="1" dirty="0" smtClean="0"/>
              <a:t>What is Positive Mental Health?</a:t>
            </a:r>
            <a:endParaRPr lang="en-CA" b="1" dirty="0"/>
          </a:p>
        </p:txBody>
      </p:sp>
      <p:sp>
        <p:nvSpPr>
          <p:cNvPr id="8" name="Content Placeholder 7"/>
          <p:cNvSpPr>
            <a:spLocks noGrp="1"/>
          </p:cNvSpPr>
          <p:nvPr>
            <p:ph idx="1"/>
          </p:nvPr>
        </p:nvSpPr>
        <p:spPr>
          <a:xfrm>
            <a:off x="1043492" y="2323652"/>
            <a:ext cx="6777317" cy="4057676"/>
          </a:xfrm>
        </p:spPr>
        <p:txBody>
          <a:bodyPr>
            <a:noAutofit/>
          </a:bodyPr>
          <a:lstStyle/>
          <a:p>
            <a:pPr marL="68580" indent="0">
              <a:buNone/>
            </a:pPr>
            <a:r>
              <a:rPr lang="en-CA" sz="2800" b="1" dirty="0" smtClean="0"/>
              <a:t>“The capacity of each and all of us to feel, think, and act in ways that enhance our ability to enjoy life and deal with the challenges we face.  It is a positive sense of emotional and spiritual well-being that respects the importance of culture, equity, social justice, interconnections and personal dignity.” </a:t>
            </a:r>
            <a:r>
              <a:rPr lang="en-CA" sz="1400" b="1" dirty="0" smtClean="0"/>
              <a:t>Public Health Agency of Canada</a:t>
            </a:r>
            <a:endParaRPr lang="en-CA" sz="1400" b="1" dirty="0"/>
          </a:p>
        </p:txBody>
      </p:sp>
    </p:spTree>
    <p:extLst>
      <p:ext uri="{BB962C8B-B14F-4D97-AF65-F5344CB8AC3E}">
        <p14:creationId xmlns:p14="http://schemas.microsoft.com/office/powerpoint/2010/main" val="131073700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0" y="1484784"/>
            <a:ext cx="3600400" cy="4176464"/>
          </a:xfrm>
        </p:spPr>
        <p:txBody>
          <a:bodyPr>
            <a:normAutofit/>
          </a:bodyPr>
          <a:lstStyle/>
          <a:p>
            <a:pPr algn="ctr"/>
            <a:r>
              <a:rPr lang="en-CA" sz="3200" b="1" dirty="0" smtClean="0"/>
              <a:t>Positive Mental Health builds </a:t>
            </a:r>
            <a:r>
              <a:rPr lang="en-CA" sz="5300" b="1" dirty="0" smtClean="0"/>
              <a:t>Resiliency</a:t>
            </a:r>
            <a:endParaRPr lang="en-CA" sz="5300" b="1" dirty="0"/>
          </a:p>
        </p:txBody>
      </p:sp>
      <p:sp>
        <p:nvSpPr>
          <p:cNvPr id="3" name="Picture Placeholder 2"/>
          <p:cNvSpPr>
            <a:spLocks noGrp="1"/>
          </p:cNvSpPr>
          <p:nvPr>
            <p:ph type="pic" idx="1"/>
          </p:nvPr>
        </p:nvSpPr>
        <p:spPr/>
      </p:sp>
      <p:sp>
        <p:nvSpPr>
          <p:cNvPr id="4" name="Text Placeholder 3"/>
          <p:cNvSpPr>
            <a:spLocks noGrp="1"/>
          </p:cNvSpPr>
          <p:nvPr>
            <p:ph type="body" sz="half" idx="2"/>
          </p:nvPr>
        </p:nvSpPr>
        <p:spPr>
          <a:xfrm>
            <a:off x="4716016" y="980728"/>
            <a:ext cx="3300573" cy="1944216"/>
          </a:xfrm>
        </p:spPr>
        <p:txBody>
          <a:bodyPr>
            <a:noAutofit/>
          </a:bodyPr>
          <a:lstStyle/>
          <a:p>
            <a:pPr algn="ctr"/>
            <a:r>
              <a:rPr lang="en-CA" sz="2800" b="1" dirty="0" smtClean="0"/>
              <a:t>PSD’s Ultimate Goal: Student Success and Well-Being</a:t>
            </a:r>
            <a:endParaRPr lang="en-CA" sz="2800" b="1" dirty="0"/>
          </a:p>
        </p:txBody>
      </p:sp>
      <p:pic>
        <p:nvPicPr>
          <p:cNvPr id="3078" name="Picture 6" descr="C:\Users\ekeane\AppData\Local\Microsoft\Windows\Temporary Internet Files\Content.IE5\RDSK8ECJ\MP900430886[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620688"/>
            <a:ext cx="4077548" cy="57038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0677450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716016" y="1124744"/>
            <a:ext cx="3304572" cy="1967209"/>
          </a:xfrm>
        </p:spPr>
        <p:txBody>
          <a:bodyPr>
            <a:noAutofit/>
          </a:bodyPr>
          <a:lstStyle/>
          <a:p>
            <a:r>
              <a:rPr lang="en-CA" b="1" dirty="0">
                <a:solidFill>
                  <a:schemeClr val="tx1"/>
                </a:solidFill>
              </a:rPr>
              <a:t>PSD’s Ultimate Goal: Student Success and Well-Being</a:t>
            </a:r>
          </a:p>
        </p:txBody>
      </p:sp>
      <p:sp>
        <p:nvSpPr>
          <p:cNvPr id="4" name="Text Placeholder 3"/>
          <p:cNvSpPr>
            <a:spLocks noGrp="1"/>
          </p:cNvSpPr>
          <p:nvPr>
            <p:ph type="body" sz="half" idx="2"/>
          </p:nvPr>
        </p:nvSpPr>
        <p:spPr/>
        <p:txBody>
          <a:bodyPr>
            <a:noAutofit/>
          </a:bodyPr>
          <a:lstStyle/>
          <a:p>
            <a:pPr algn="ctr"/>
            <a:r>
              <a:rPr lang="en-CA" sz="3600" b="1" dirty="0" smtClean="0">
                <a:solidFill>
                  <a:schemeClr val="accent5">
                    <a:lumMod val="75000"/>
                  </a:schemeClr>
                </a:solidFill>
              </a:rPr>
              <a:t>Healthy Kids = Better Learners </a:t>
            </a:r>
            <a:endParaRPr lang="en-CA" sz="3600" b="1" dirty="0">
              <a:solidFill>
                <a:schemeClr val="accent5">
                  <a:lumMod val="75000"/>
                </a:schemeClr>
              </a:solidFill>
            </a:endParaRPr>
          </a:p>
        </p:txBody>
      </p:sp>
      <p:pic>
        <p:nvPicPr>
          <p:cNvPr id="1026" name="Picture 2" descr="C:\Users\ekeane\AppData\Local\Microsoft\Windows\Temporary Internet Files\Content.IE5\6GJIY0HT\MP900400378[1].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971601" y="836712"/>
            <a:ext cx="3384376" cy="227579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ekeane\AppData\Local\Microsoft\Windows\Temporary Internet Files\Content.IE5\RDSK8ECJ\MP900399786[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71600" y="3429000"/>
            <a:ext cx="3384376" cy="25999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761034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b="1" dirty="0" smtClean="0"/>
              <a:t>Understanding Positive Mental Health</a:t>
            </a:r>
            <a:endParaRPr lang="en-CA" b="1" dirty="0"/>
          </a:p>
        </p:txBody>
      </p:sp>
      <p:sp>
        <p:nvSpPr>
          <p:cNvPr id="4" name="Content Placeholder 3"/>
          <p:cNvSpPr>
            <a:spLocks noGrp="1"/>
          </p:cNvSpPr>
          <p:nvPr>
            <p:ph sz="quarter" idx="14"/>
          </p:nvPr>
        </p:nvSpPr>
        <p:spPr>
          <a:xfrm>
            <a:off x="4645152" y="1988840"/>
            <a:ext cx="3887288" cy="4464495"/>
          </a:xfrm>
        </p:spPr>
        <p:txBody>
          <a:bodyPr>
            <a:noAutofit/>
          </a:bodyPr>
          <a:lstStyle/>
          <a:p>
            <a:pPr marL="68580" indent="0">
              <a:buNone/>
            </a:pPr>
            <a:r>
              <a:rPr lang="en-CA" sz="2000" b="1" dirty="0" smtClean="0">
                <a:solidFill>
                  <a:schemeClr val="tx1"/>
                </a:solidFill>
              </a:rPr>
              <a:t>Promotes the enhancement of positive qualities:</a:t>
            </a:r>
          </a:p>
          <a:p>
            <a:r>
              <a:rPr lang="en-CA" sz="2000" b="1" dirty="0" smtClean="0">
                <a:solidFill>
                  <a:schemeClr val="tx1"/>
                </a:solidFill>
              </a:rPr>
              <a:t>development of positive personal traits, positive personal experiences/ relationships,</a:t>
            </a:r>
          </a:p>
          <a:p>
            <a:r>
              <a:rPr lang="en-CA" sz="2000" b="1" dirty="0" smtClean="0">
                <a:solidFill>
                  <a:schemeClr val="tx1"/>
                </a:solidFill>
              </a:rPr>
              <a:t>enabling initiatives </a:t>
            </a:r>
          </a:p>
          <a:p>
            <a:r>
              <a:rPr lang="en-CA" sz="2000" b="1" dirty="0" smtClean="0">
                <a:solidFill>
                  <a:schemeClr val="tx1"/>
                </a:solidFill>
              </a:rPr>
              <a:t>programs that assist in enhancing the quality of life of children and youth,</a:t>
            </a:r>
          </a:p>
          <a:p>
            <a:r>
              <a:rPr lang="en-CA" sz="2000" b="1" dirty="0" smtClean="0">
                <a:solidFill>
                  <a:schemeClr val="tx1"/>
                </a:solidFill>
              </a:rPr>
              <a:t>reducing the risk of developing mental-health related concerns</a:t>
            </a:r>
            <a:endParaRPr lang="en-CA" sz="2000" b="1" dirty="0">
              <a:solidFill>
                <a:schemeClr val="tx1"/>
              </a:solidFill>
            </a:endParaRPr>
          </a:p>
        </p:txBody>
      </p:sp>
      <p:pic>
        <p:nvPicPr>
          <p:cNvPr id="2050" name="Picture 2" descr="C:\Users\ekeane\AppData\Local\Microsoft\Windows\Temporary Internet Files\Content.IE5\B3K86WBI\MP900422732[1].jpg"/>
          <p:cNvPicPr>
            <a:picLocks noGrp="1" noChangeAspect="1" noChangeArrowheads="1"/>
          </p:cNvPicPr>
          <p:nvPr>
            <p:ph sz="quarter" idx="13"/>
          </p:nvPr>
        </p:nvPicPr>
        <p:blipFill>
          <a:blip r:embed="rId2" cstate="print">
            <a:extLst>
              <a:ext uri="{28A0092B-C50C-407E-A947-70E740481C1C}">
                <a14:useLocalDpi xmlns:a14="http://schemas.microsoft.com/office/drawing/2010/main" val="0"/>
              </a:ext>
            </a:extLst>
          </a:blip>
          <a:srcRect/>
          <a:stretch>
            <a:fillRect/>
          </a:stretch>
        </p:blipFill>
        <p:spPr bwMode="auto">
          <a:xfrm>
            <a:off x="789782" y="2312988"/>
            <a:ext cx="3494087" cy="34940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859880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1043490" y="692696"/>
            <a:ext cx="7024744" cy="1080120"/>
          </a:xfrm>
        </p:spPr>
        <p:txBody>
          <a:bodyPr/>
          <a:lstStyle/>
          <a:p>
            <a:r>
              <a:rPr lang="en-CA" b="1" dirty="0" smtClean="0"/>
              <a:t>School as a Critical Setting</a:t>
            </a:r>
            <a:endParaRPr lang="en-CA" b="1" dirty="0"/>
          </a:p>
        </p:txBody>
      </p:sp>
      <p:sp>
        <p:nvSpPr>
          <p:cNvPr id="11" name="Content Placeholder 10"/>
          <p:cNvSpPr>
            <a:spLocks noGrp="1"/>
          </p:cNvSpPr>
          <p:nvPr>
            <p:ph sz="quarter" idx="13"/>
          </p:nvPr>
        </p:nvSpPr>
        <p:spPr>
          <a:xfrm>
            <a:off x="1043608" y="1772816"/>
            <a:ext cx="3419856" cy="4464496"/>
          </a:xfrm>
        </p:spPr>
        <p:txBody>
          <a:bodyPr>
            <a:noAutofit/>
          </a:bodyPr>
          <a:lstStyle/>
          <a:p>
            <a:pPr marL="68580" indent="0">
              <a:buNone/>
            </a:pPr>
            <a:r>
              <a:rPr lang="en-CA" sz="2800" b="1" dirty="0" smtClean="0"/>
              <a:t>Schools provide a </a:t>
            </a:r>
            <a:br>
              <a:rPr lang="en-CA" sz="2800" b="1" dirty="0" smtClean="0"/>
            </a:br>
            <a:r>
              <a:rPr lang="en-CA" sz="2800" b="1" dirty="0" smtClean="0"/>
              <a:t>“critical context for shaping children’s self-esteem, self-efficacy and sense of control over their lives”. </a:t>
            </a:r>
            <a:r>
              <a:rPr lang="en-CA" sz="1600" b="1" dirty="0" smtClean="0"/>
              <a:t>Stewart, Sun, Patterson, </a:t>
            </a:r>
            <a:r>
              <a:rPr lang="en-CA" sz="1600" b="1" dirty="0" err="1" smtClean="0"/>
              <a:t>Lemerle</a:t>
            </a:r>
            <a:r>
              <a:rPr lang="en-CA" sz="1600" b="1" dirty="0" smtClean="0"/>
              <a:t> and </a:t>
            </a:r>
            <a:r>
              <a:rPr lang="en-CA" sz="1600" b="1" dirty="0" err="1" smtClean="0"/>
              <a:t>Hardie</a:t>
            </a:r>
            <a:r>
              <a:rPr lang="en-CA" sz="1600" b="1" dirty="0" smtClean="0"/>
              <a:t> (2004)</a:t>
            </a:r>
            <a:endParaRPr lang="en-CA" sz="1600" b="1" dirty="0"/>
          </a:p>
        </p:txBody>
      </p:sp>
      <p:pic>
        <p:nvPicPr>
          <p:cNvPr id="2050" name="Picture 2" descr="C:\Users\ekeane\AppData\Local\Microsoft\Windows\Temporary Internet Files\Content.IE5\RDSK8ECJ\MC900382578[1].jpg"/>
          <p:cNvPicPr>
            <a:picLocks noGrp="1" noChangeAspect="1" noChangeArrowheads="1"/>
          </p:cNvPicPr>
          <p:nvPr>
            <p:ph sz="quarter" idx="14"/>
          </p:nvPr>
        </p:nvPicPr>
        <p:blipFill>
          <a:blip r:embed="rId3" cstate="print">
            <a:extLst>
              <a:ext uri="{28A0092B-C50C-407E-A947-70E740481C1C}">
                <a14:useLocalDpi xmlns:a14="http://schemas.microsoft.com/office/drawing/2010/main" val="0"/>
              </a:ext>
            </a:extLst>
          </a:blip>
          <a:srcRect/>
          <a:stretch>
            <a:fillRect/>
          </a:stretch>
        </p:blipFill>
        <p:spPr bwMode="auto">
          <a:xfrm>
            <a:off x="4645025" y="2350294"/>
            <a:ext cx="3419475" cy="3419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33550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716016" y="1196752"/>
            <a:ext cx="3304572" cy="1944216"/>
          </a:xfrm>
        </p:spPr>
        <p:txBody>
          <a:bodyPr>
            <a:noAutofit/>
          </a:bodyPr>
          <a:lstStyle/>
          <a:p>
            <a:r>
              <a:rPr lang="en-CA" sz="4000" b="1" dirty="0" smtClean="0">
                <a:solidFill>
                  <a:schemeClr val="tx1"/>
                </a:solidFill>
              </a:rPr>
              <a:t>But schools can’t do it alone!</a:t>
            </a:r>
            <a:endParaRPr lang="en-CA" sz="4000" b="1" dirty="0">
              <a:solidFill>
                <a:schemeClr val="tx1"/>
              </a:solidFill>
            </a:endParaRPr>
          </a:p>
        </p:txBody>
      </p:sp>
      <p:sp>
        <p:nvSpPr>
          <p:cNvPr id="4" name="Text Placeholder 3"/>
          <p:cNvSpPr>
            <a:spLocks noGrp="1"/>
          </p:cNvSpPr>
          <p:nvPr>
            <p:ph type="body" sz="half" idx="2"/>
          </p:nvPr>
        </p:nvSpPr>
        <p:spPr>
          <a:xfrm>
            <a:off x="4736592" y="4005064"/>
            <a:ext cx="3298784" cy="1800200"/>
          </a:xfrm>
        </p:spPr>
        <p:txBody>
          <a:bodyPr>
            <a:noAutofit/>
          </a:bodyPr>
          <a:lstStyle/>
          <a:p>
            <a:r>
              <a:rPr lang="en-CA" sz="3600" b="1" dirty="0" smtClean="0">
                <a:solidFill>
                  <a:schemeClr val="accent5">
                    <a:lumMod val="75000"/>
                  </a:schemeClr>
                </a:solidFill>
              </a:rPr>
              <a:t>It takes a village to raise a child.</a:t>
            </a:r>
            <a:endParaRPr lang="en-CA" sz="3600" b="1" dirty="0">
              <a:solidFill>
                <a:schemeClr val="accent5">
                  <a:lumMod val="75000"/>
                </a:schemeClr>
              </a:solidFill>
            </a:endParaRPr>
          </a:p>
        </p:txBody>
      </p:sp>
      <p:pic>
        <p:nvPicPr>
          <p:cNvPr id="3074" name="Picture 2" descr="C:\Users\ekeane\AppData\Local\Microsoft\Windows\Temporary Internet Files\Content.IE5\B3K86WBI\MP900438369[1].jp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71600" y="1916832"/>
            <a:ext cx="3456384" cy="30403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4522157"/>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364</TotalTime>
  <Words>334</Words>
  <Application>Microsoft Office PowerPoint</Application>
  <PresentationFormat>On-screen Show (4:3)</PresentationFormat>
  <Paragraphs>30</Paragraphs>
  <Slides>10</Slides>
  <Notes>4</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Austin</vt:lpstr>
      <vt:lpstr>PSD’s Youth Resiliency Initiative</vt:lpstr>
      <vt:lpstr>  Outcome: </vt:lpstr>
      <vt:lpstr>Strategy:</vt:lpstr>
      <vt:lpstr>What is Positive Mental Health?</vt:lpstr>
      <vt:lpstr>Positive Mental Health builds Resiliency</vt:lpstr>
      <vt:lpstr>PSD’s Ultimate Goal: Student Success and Well-Being</vt:lpstr>
      <vt:lpstr>Understanding Positive Mental Health</vt:lpstr>
      <vt:lpstr>School as a Critical Setting</vt:lpstr>
      <vt:lpstr>But schools can’t do it alone!</vt:lpstr>
      <vt:lpstr>Together we are stronger!</vt:lpstr>
    </vt:vector>
  </TitlesOfParts>
  <Company>PSD70</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Healthy Kids =  Better Learners</dc:title>
  <dc:creator>ekeane</dc:creator>
  <cp:lastModifiedBy>ekeane</cp:lastModifiedBy>
  <cp:revision>14</cp:revision>
  <dcterms:created xsi:type="dcterms:W3CDTF">2012-08-20T22:17:30Z</dcterms:created>
  <dcterms:modified xsi:type="dcterms:W3CDTF">2012-08-21T23:36:59Z</dcterms:modified>
</cp:coreProperties>
</file>